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18"/>
  </p:notesMasterIdLst>
  <p:sldIdLst>
    <p:sldId id="287" r:id="rId3"/>
    <p:sldId id="289" r:id="rId4"/>
    <p:sldId id="290" r:id="rId5"/>
    <p:sldId id="292" r:id="rId6"/>
    <p:sldId id="291" r:id="rId7"/>
    <p:sldId id="298" r:id="rId8"/>
    <p:sldId id="301" r:id="rId9"/>
    <p:sldId id="302" r:id="rId10"/>
    <p:sldId id="299" r:id="rId11"/>
    <p:sldId id="308" r:id="rId12"/>
    <p:sldId id="313" r:id="rId13"/>
    <p:sldId id="300" r:id="rId14"/>
    <p:sldId id="295" r:id="rId15"/>
    <p:sldId id="293" r:id="rId16"/>
    <p:sldId id="294"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36FF36"/>
    <a:srgbClr val="352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80" autoAdjust="0"/>
  </p:normalViewPr>
  <p:slideViewPr>
    <p:cSldViewPr>
      <p:cViewPr varScale="1">
        <p:scale>
          <a:sx n="106" d="100"/>
          <a:sy n="106" d="100"/>
        </p:scale>
        <p:origin x="1764" y="78"/>
      </p:cViewPr>
      <p:guideLst>
        <p:guide orient="horz" pos="2214"/>
        <p:guide pos="29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B3EABD-7DDB-42B5-B317-7CF2C4FEF46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F2AF85-BB48-4D2A-8A81-368BD57278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a:xfrm>
            <a:off x="468313" y="6381750"/>
            <a:ext cx="2133600" cy="476250"/>
          </a:xfrm>
          <a:prstGeom prst="rect">
            <a:avLst/>
          </a:prstGeom>
        </p:spPr>
        <p:txBody>
          <a:bodyPr/>
          <a:lstStyle>
            <a:lvl1pPr>
              <a:defRPr>
                <a:latin typeface="Arial" panose="020B0604020202020204" pitchFamily="34" charset="0"/>
                <a:ea typeface="宋体" panose="02010600030101010101" pitchFamily="2" charset="-122"/>
              </a:defRPr>
            </a:lvl1pPr>
          </a:lstStyle>
          <a:p>
            <a:pPr>
              <a:defRPr/>
            </a:pPr>
            <a:r>
              <a:rPr lang="en-US" altLang="ja-JP"/>
              <a:t>2012-7-7</a:t>
            </a: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ltLang="zh-CN"/>
              <a:t>‹#›</a:t>
            </a: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38ED870-482B-4A14-8A75-4DA50B98250F}" type="slidenum">
              <a:rPr lang="en-US" altLang="zh-CN"/>
            </a:fld>
            <a:endParaRPr lang="en-US" altLang="zh-CN"/>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6356350"/>
            <a:ext cx="2133600" cy="365125"/>
          </a:xfrm>
        </p:spPr>
        <p:txBody>
          <a:bodyPr/>
          <a:lstStyle>
            <a:lvl1pPr>
              <a:defRPr/>
            </a:lvl1pPr>
          </a:lstStyle>
          <a:p>
            <a:pPr>
              <a:defRPr/>
            </a:pPr>
            <a:fld id="{9372E51F-ECEE-458A-8294-015E4BCBAD5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C73C47-CEA1-4499-BC57-369D77CE84B3}"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9" name="Rectangle 5"/>
          <p:cNvSpPr>
            <a:spLocks noGrp="1" noChangeArrowheads="1"/>
          </p:cNvSpPr>
          <p:nvPr>
            <p:ph type="ftr" sz="quarter" idx="3"/>
          </p:nvPr>
        </p:nvSpPr>
        <p:spPr bwMode="auto">
          <a:xfrm>
            <a:off x="3132138" y="6453188"/>
            <a:ext cx="2895600" cy="404812"/>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r>
              <a:rPr lang="en-US" altLang="zh-CN"/>
              <a:t>‹#›</a:t>
            </a:r>
            <a:endParaRPr lang="en-US" altLang="zh-CN"/>
          </a:p>
        </p:txBody>
      </p:sp>
      <p:pic>
        <p:nvPicPr>
          <p:cNvPr id="2" name="Picture 7" desc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8" descr="2006421153728424"/>
          <p:cNvPicPr>
            <a:picLocks noChangeAspect="1" noChangeArrowheads="1"/>
          </p:cNvPicPr>
          <p:nvPr/>
        </p:nvPicPr>
        <p:blipFill>
          <a:blip r:embed="rId4"/>
          <a:srcRect/>
          <a:stretch>
            <a:fillRect/>
          </a:stretch>
        </p:blipFill>
        <p:spPr bwMode="auto">
          <a:xfrm>
            <a:off x="152400" y="155575"/>
            <a:ext cx="8382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9"/>
          <p:cNvSpPr>
            <a:spLocks noChangeArrowheads="1"/>
          </p:cNvSpPr>
          <p:nvPr/>
        </p:nvSpPr>
        <p:spPr bwMode="auto">
          <a:xfrm>
            <a:off x="0" y="1125538"/>
            <a:ext cx="9144000" cy="71437"/>
          </a:xfrm>
          <a:prstGeom prst="rect">
            <a:avLst/>
          </a:prstGeom>
          <a:gradFill rotWithShape="1">
            <a:gsLst>
              <a:gs pos="0">
                <a:srgbClr val="1464AC"/>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10"/>
          <p:cNvSpPr>
            <a:spLocks noChangeArrowheads="1"/>
          </p:cNvSpPr>
          <p:nvPr/>
        </p:nvSpPr>
        <p:spPr bwMode="auto">
          <a:xfrm>
            <a:off x="0" y="6426200"/>
            <a:ext cx="9144000" cy="431800"/>
          </a:xfrm>
          <a:prstGeom prst="rect">
            <a:avLst/>
          </a:prstGeom>
          <a:gradFill rotWithShape="1">
            <a:gsLst>
              <a:gs pos="0">
                <a:srgbClr val="1464AC"/>
              </a:gs>
              <a:gs pos="100000">
                <a:srgbClr val="E4F1F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5" name="Text Box 11"/>
          <p:cNvSpPr txBox="1">
            <a:spLocks noChangeArrowheads="1"/>
          </p:cNvSpPr>
          <p:nvPr/>
        </p:nvSpPr>
        <p:spPr bwMode="auto">
          <a:xfrm>
            <a:off x="7092950" y="6453188"/>
            <a:ext cx="2016125" cy="3365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sz="1600" b="1" i="1" smtClean="0">
                <a:solidFill>
                  <a:srgbClr val="1464AC"/>
                </a:solidFill>
              </a:rPr>
              <a:t>Tianjin University</a:t>
            </a:r>
            <a:endParaRPr lang="en-US" altLang="zh-CN" sz="1600" b="1" i="1" smtClean="0">
              <a:solidFill>
                <a:srgbClr val="1464AC"/>
              </a:solidFill>
            </a:endParaRPr>
          </a:p>
        </p:txBody>
      </p:sp>
      <p:pic>
        <p:nvPicPr>
          <p:cNvPr id="1034" name="Picture 12" descr="天大徽、字"/>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08" t="67484" r="6654" b="10022"/>
          <a:stretch>
            <a:fillRect/>
          </a:stretch>
        </p:blipFill>
        <p:spPr bwMode="auto">
          <a:xfrm>
            <a:off x="6229350" y="6473825"/>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天大徽、字"/>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308" t="67484" r="6654" b="10022"/>
          <a:stretch>
            <a:fillRect/>
          </a:stretch>
        </p:blipFill>
        <p:spPr bwMode="auto">
          <a:xfrm>
            <a:off x="6229350" y="6473825"/>
            <a:ext cx="86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Grp="1" noChangeArrowheads="1"/>
          </p:cNvSpPr>
          <p:nvPr>
            <p:ph type="sldNum" sz="quarter" idx="4"/>
          </p:nvPr>
        </p:nvSpPr>
        <p:spPr bwMode="auto">
          <a:xfrm>
            <a:off x="3708400" y="6570663"/>
            <a:ext cx="2133600" cy="287337"/>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atin typeface="Arial" panose="020B0604020202020204" pitchFamily="34" charset="0"/>
                <a:ea typeface="宋体" panose="02010600030101010101" pitchFamily="2" charset="-122"/>
              </a:defRPr>
            </a:lvl1pPr>
          </a:lstStyle>
          <a:p>
            <a:pPr>
              <a:defRPr/>
            </a:pPr>
            <a:fld id="{B92C1E99-8E05-4D8C-8D19-EB717009093D}"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microsoft.com/office/2007/relationships/hdphoto" Target="../media/image10.png"/><Relationship Id="rId7" Type="http://schemas.openxmlformats.org/officeDocument/2006/relationships/image" Target="../media/image9.png"/><Relationship Id="rId6" Type="http://schemas.microsoft.com/office/2007/relationships/hdphoto" Target="../media/image8.png"/><Relationship Id="rId5" Type="http://schemas.openxmlformats.org/officeDocument/2006/relationships/image" Target="../media/image7.png"/><Relationship Id="rId4" Type="http://schemas.microsoft.com/office/2007/relationships/hdphoto" Target="../media/image6.png"/><Relationship Id="rId3" Type="http://schemas.openxmlformats.org/officeDocument/2006/relationships/image" Target="../media/image5.png"/><Relationship Id="rId2" Type="http://schemas.openxmlformats.org/officeDocument/2006/relationships/image" Target="../media/image4.emf"/><Relationship Id="rId12" Type="http://schemas.openxmlformats.org/officeDocument/2006/relationships/vmlDrawing" Target="../drawings/vmlDrawing1.vml"/><Relationship Id="rId11" Type="http://schemas.openxmlformats.org/officeDocument/2006/relationships/slideLayout" Target="../slideLayouts/slideLayout1.xml"/><Relationship Id="rId10" Type="http://schemas.microsoft.com/office/2007/relationships/hdphoto" Target="../media/image12.png"/><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13.e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microsoft.com/office/2007/relationships/media" Target="file:///C:\Users\59133\Desktop\&#29616;&#20195;&#36719;&#20214;&#24037;&#31243;&#26399;&#26411;&#22823;&#20316;&#19994;\28a3077adcd57d97043ceca6f2405306.mp4" TargetMode="External"/><Relationship Id="rId1" Type="http://schemas.openxmlformats.org/officeDocument/2006/relationships/video" Target="file:///C:\Users\59133\Desktop\&#29616;&#20195;&#36719;&#20214;&#24037;&#31243;&#26399;&#26411;&#22823;&#20316;&#19994;\28a3077adcd57d97043ceca6f2405306.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81025" y="1435735"/>
            <a:ext cx="7772400" cy="1470025"/>
          </a:xfrm>
        </p:spPr>
        <p:txBody>
          <a:bodyPr/>
          <a:lstStyle/>
          <a:p>
            <a:r>
              <a:rPr lang="en-US" altLang="zh-CN"/>
              <a:t>Windows APP</a:t>
            </a:r>
            <a:r>
              <a:rPr lang="zh-CN" altLang="en-US"/>
              <a:t>开发</a:t>
            </a:r>
            <a:endParaRPr lang="zh-CN" altLang="en-US"/>
          </a:p>
        </p:txBody>
      </p:sp>
      <p:sp>
        <p:nvSpPr>
          <p:cNvPr id="3" name="副标题 2"/>
          <p:cNvSpPr>
            <a:spLocks noGrp="1"/>
          </p:cNvSpPr>
          <p:nvPr>
            <p:ph type="subTitle" idx="1"/>
          </p:nvPr>
        </p:nvSpPr>
        <p:spPr>
          <a:xfrm>
            <a:off x="1579880" y="4533265"/>
            <a:ext cx="6192520" cy="1105535"/>
          </a:xfrm>
        </p:spPr>
        <p:txBody>
          <a:bodyPr/>
          <a:lstStyle/>
          <a:p>
            <a:r>
              <a:rPr lang="zh-CN" altLang="en-US" sz="2400">
                <a:solidFill>
                  <a:schemeClr val="tx1"/>
                </a:solidFill>
              </a:rPr>
              <a:t>第</a:t>
            </a:r>
            <a:r>
              <a:rPr lang="en-US" altLang="zh-CN" sz="2400">
                <a:solidFill>
                  <a:schemeClr val="tx1"/>
                </a:solidFill>
              </a:rPr>
              <a:t>21</a:t>
            </a:r>
            <a:r>
              <a:rPr lang="zh-CN" altLang="en-US" sz="2400">
                <a:solidFill>
                  <a:schemeClr val="tx1"/>
                </a:solidFill>
              </a:rPr>
              <a:t>组</a:t>
            </a:r>
            <a:endParaRPr lang="zh-CN" altLang="en-US" sz="2400">
              <a:solidFill>
                <a:schemeClr val="tx1"/>
              </a:solidFill>
            </a:endParaRPr>
          </a:p>
          <a:p>
            <a:r>
              <a:rPr lang="zh-CN" altLang="en-US" sz="2400">
                <a:solidFill>
                  <a:schemeClr val="tx1"/>
                </a:solidFill>
              </a:rPr>
              <a:t>汇报成员：陈煌榕、陈育健、李俊、袁琳琳</a:t>
            </a:r>
            <a:endParaRPr lang="zh-CN" altLang="en-US" sz="2400">
              <a:solidFill>
                <a:schemeClr val="tx1"/>
              </a:solidFill>
            </a:endParaRPr>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dirty="0" smtClean="0">
                <a:sym typeface="+mn-ea"/>
              </a:rPr>
              <a:t>测试内容情况</a:t>
            </a:r>
            <a:endParaRPr lang="zh-CN" altLang="en-US"/>
          </a:p>
        </p:txBody>
      </p:sp>
      <p:sp>
        <p:nvSpPr>
          <p:cNvPr id="6" name="内容占位符 5"/>
          <p:cNvSpPr>
            <a:spLocks noGrp="1"/>
          </p:cNvSpPr>
          <p:nvPr>
            <p:ph idx="1"/>
          </p:nvPr>
        </p:nvSpPr>
        <p:spPr/>
        <p:txBody>
          <a:bodyPr/>
          <a:p>
            <a:r>
              <a:rPr lang="zh-CN" altLang="en-US" b="1">
                <a:latin typeface="宋体" panose="02010600030101010101" pitchFamily="2" charset="-122"/>
                <a:ea typeface="宋体" panose="02010600030101010101" pitchFamily="2" charset="-122"/>
                <a:cs typeface="宋体" panose="02010600030101010101" pitchFamily="2" charset="-122"/>
                <a:sym typeface="+mn-ea"/>
              </a:rPr>
              <a:t>功能测试情况概要：</a:t>
            </a:r>
            <a:endParaRPr lang="zh-CN" altLang="en-US" b="1">
              <a:latin typeface="宋体" panose="02010600030101010101" pitchFamily="2" charset="-122"/>
              <a:ea typeface="宋体" panose="02010600030101010101" pitchFamily="2" charset="-122"/>
              <a:cs typeface="宋体" panose="02010600030101010101" pitchFamily="2" charset="-122"/>
            </a:endParaRPr>
          </a:p>
          <a:p>
            <a:endParaRPr lang="zh-CN" altLang="en-US"/>
          </a:p>
        </p:txBody>
      </p:sp>
      <p:sp>
        <p:nvSpPr>
          <p:cNvPr id="4" name="灯片编号占位符 3"/>
          <p:cNvSpPr>
            <a:spLocks noGrp="1"/>
          </p:cNvSpPr>
          <p:nvPr>
            <p:ph type="sldNum" sz="quarter" idx="12"/>
          </p:nvPr>
        </p:nvSpPr>
        <p:spPr/>
        <p:txBody>
          <a:bodyPr/>
          <a:p>
            <a:pPr>
              <a:defRPr/>
            </a:pPr>
            <a:fld id="{0BC73C47-CEA1-4499-BC57-369D77CE84B3}" type="slidenum">
              <a:rPr lang="zh-CN" altLang="en-US"/>
            </a:fld>
            <a:endParaRPr lang="zh-CN" altLang="en-US"/>
          </a:p>
        </p:txBody>
      </p:sp>
      <p:graphicFrame>
        <p:nvGraphicFramePr>
          <p:cNvPr id="7" name="表格 6"/>
          <p:cNvGraphicFramePr/>
          <p:nvPr/>
        </p:nvGraphicFramePr>
        <p:xfrm>
          <a:off x="1050290" y="2560955"/>
          <a:ext cx="7043420" cy="3536315"/>
        </p:xfrm>
        <a:graphic>
          <a:graphicData uri="http://schemas.openxmlformats.org/drawingml/2006/table">
            <a:tbl>
              <a:tblPr firstRow="1" bandRow="1">
                <a:tableStyleId>{5940675A-B579-460E-94D1-54222C63F5DA}</a:tableStyleId>
              </a:tblPr>
              <a:tblGrid>
                <a:gridCol w="938530"/>
                <a:gridCol w="1358900"/>
                <a:gridCol w="1358900"/>
                <a:gridCol w="938530"/>
                <a:gridCol w="937895"/>
                <a:gridCol w="1510665"/>
              </a:tblGrid>
              <a:tr h="739140">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模块名称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开始时间</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结束时间</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用例通过数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问题数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用例通过率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89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个</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个</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50595">
                <a:tc>
                  <a:txBody>
                    <a:bodyPr/>
                    <a:p>
                      <a:pPr indent="0" algn="ctr">
                        <a:buNone/>
                      </a:pPr>
                      <a:r>
                        <a:rPr lang="zh-CN" altLang="en-US" b="0">
                          <a:solidFill>
                            <a:srgbClr val="000000"/>
                          </a:solidFill>
                          <a:highlight>
                            <a:srgbClr val="C0C0C0"/>
                          </a:highlight>
                          <a:latin typeface="宋体" panose="02010600030101010101" pitchFamily="2" charset="-122"/>
                          <a:ea typeface="宋体" panose="02010600030101010101" pitchFamily="2" charset="-122"/>
                          <a:cs typeface="宋体" panose="02010600030101010101" pitchFamily="2" charset="-122"/>
                        </a:rPr>
                        <a:t>发送数据</a:t>
                      </a:r>
                      <a:endParaRPr lang="zh-CN" altLang="en-US" b="0">
                        <a:solidFill>
                          <a:srgbClr val="000000"/>
                        </a:solidFill>
                        <a:highlight>
                          <a:srgbClr val="C0C0C0"/>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8505">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接收数据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9140">
                <a:tc>
                  <a:txBody>
                    <a:bodyPr/>
                    <a:p>
                      <a:pPr indent="0" algn="ctr">
                        <a:buNone/>
                      </a:pPr>
                      <a:r>
                        <a:rPr lang="zh-CN" altLang="en-US" sz="1400" b="0">
                          <a:latin typeface="宋体" panose="02010600030101010101" pitchFamily="2" charset="-122"/>
                          <a:ea typeface="宋体" panose="02010600030101010101" pitchFamily="2" charset="-122"/>
                          <a:cs typeface="宋体" panose="02010600030101010101" pitchFamily="2" charset="-122"/>
                        </a:rPr>
                        <a:t>输出版本号</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2017.10.25</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2017.10.26</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400" b="0">
                          <a:latin typeface="宋体" panose="02010600030101010101" pitchFamily="2" charset="-122"/>
                          <a:ea typeface="宋体" panose="02010600030101010101" pitchFamily="2" charset="-122"/>
                          <a:cs typeface="宋体" panose="02010600030101010101" pitchFamily="2" charset="-122"/>
                        </a:rPr>
                        <a:t>100%</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0" name="图片 5" descr="C:\Users\Auwen\AppData\Local\Temp\WeChat Files\22200896221325158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57200" y="1599883"/>
            <a:ext cx="5274310" cy="3484245"/>
          </a:xfrm>
          <a:prstGeom prst="rect">
            <a:avLst/>
          </a:prstGeom>
          <a:noFill/>
          <a:ln>
            <a:noFill/>
          </a:ln>
        </p:spPr>
      </p:pic>
      <p:pic>
        <p:nvPicPr>
          <p:cNvPr id="11" name="图片 6" descr="C:\Users\Auwen\AppData\Local\Temp\WeChat Files\601844972131530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20340" y="2702878"/>
            <a:ext cx="4922520" cy="3251835"/>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dirty="0" smtClean="0">
                <a:sym typeface="+mn-ea"/>
              </a:rPr>
              <a:t>测试内容情况</a:t>
            </a:r>
            <a:br>
              <a:rPr lang="zh-CN" altLang="en-US"/>
            </a:br>
            <a:endParaRPr lang="zh-CN" altLang="en-US"/>
          </a:p>
        </p:txBody>
      </p:sp>
      <p:sp>
        <p:nvSpPr>
          <p:cNvPr id="6" name="内容占位符 5"/>
          <p:cNvSpPr>
            <a:spLocks noGrp="1"/>
          </p:cNvSpPr>
          <p:nvPr>
            <p:ph idx="1"/>
          </p:nvPr>
        </p:nvSpPr>
        <p:spPr/>
        <p:txBody>
          <a:bodyPr/>
          <a:p>
            <a:pPr marL="0" indent="0">
              <a:buNone/>
            </a:pPr>
            <a:r>
              <a:rPr lang="zh-CN" altLang="en-US" sz="1800"/>
              <a:t>可靠性                                                          </a:t>
            </a:r>
            <a:r>
              <a:rPr lang="zh-CN" altLang="en-US" sz="1800">
                <a:sym typeface="+mn-ea"/>
              </a:rPr>
              <a:t>兼容性测试</a:t>
            </a:r>
            <a:endParaRPr lang="zh-CN" altLang="en-US" sz="1800"/>
          </a:p>
          <a:p>
            <a:endParaRPr lang="zh-CN" altLang="en-US"/>
          </a:p>
          <a:p>
            <a:endParaRPr lang="zh-CN" altLang="en-US"/>
          </a:p>
          <a:p>
            <a:endParaRPr lang="zh-CN" altLang="en-US"/>
          </a:p>
          <a:p>
            <a:pPr marL="0" indent="0">
              <a:buNone/>
            </a:pPr>
            <a:endParaRPr lang="zh-CN" altLang="en-US" sz="2000"/>
          </a:p>
          <a:p>
            <a:pPr marL="0" indent="0">
              <a:buNone/>
            </a:pPr>
            <a:r>
              <a:rPr lang="zh-CN" altLang="en-US" sz="2000"/>
              <a:t>                                            易用性测试：</a:t>
            </a:r>
            <a:endParaRPr lang="zh-CN" altLang="en-US" sz="2000"/>
          </a:p>
          <a:p>
            <a:pPr marL="0" indent="0">
              <a:buNone/>
            </a:pPr>
            <a:endParaRPr lang="zh-CN" altLang="en-US" sz="2000"/>
          </a:p>
        </p:txBody>
      </p:sp>
      <p:sp>
        <p:nvSpPr>
          <p:cNvPr id="4" name="灯片编号占位符 3"/>
          <p:cNvSpPr>
            <a:spLocks noGrp="1"/>
          </p:cNvSpPr>
          <p:nvPr>
            <p:ph type="sldNum" sz="quarter" idx="12"/>
          </p:nvPr>
        </p:nvSpPr>
        <p:spPr/>
        <p:txBody>
          <a:bodyPr/>
          <a:p>
            <a:pPr>
              <a:defRPr/>
            </a:pPr>
            <a:fld id="{0BC73C47-CEA1-4499-BC57-369D77CE84B3}" type="slidenum">
              <a:rPr lang="zh-CN" altLang="en-US"/>
            </a:fld>
            <a:endParaRPr lang="zh-CN" altLang="en-US"/>
          </a:p>
        </p:txBody>
      </p:sp>
      <p:graphicFrame>
        <p:nvGraphicFramePr>
          <p:cNvPr id="7" name="表格 6"/>
          <p:cNvGraphicFramePr/>
          <p:nvPr/>
        </p:nvGraphicFramePr>
        <p:xfrm>
          <a:off x="379730" y="1992630"/>
          <a:ext cx="3724275" cy="1870075"/>
        </p:xfrm>
        <a:graphic>
          <a:graphicData uri="http://schemas.openxmlformats.org/drawingml/2006/table">
            <a:tbl>
              <a:tblPr firstRow="1" bandRow="1">
                <a:tableStyleId>{5940675A-B579-460E-94D1-54222C63F5DA}</a:tableStyleId>
              </a:tblPr>
              <a:tblGrid>
                <a:gridCol w="930910"/>
                <a:gridCol w="930275"/>
                <a:gridCol w="930910"/>
                <a:gridCol w="932180"/>
              </a:tblGrid>
              <a:tr h="376555">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测试内容</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基本要求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53440">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在不链接硬件时候</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Cantool app</a:t>
                      </a:r>
                      <a:r>
                        <a:rPr lang="zh-CN" altLang="en-US" sz="1400" b="0">
                          <a:latin typeface="宋体" panose="02010600030101010101" pitchFamily="2" charset="-122"/>
                          <a:ea typeface="宋体" panose="02010600030101010101" pitchFamily="2" charset="-122"/>
                          <a:cs typeface="宋体" panose="02010600030101010101" pitchFamily="2" charset="-122"/>
                        </a:rPr>
                        <a:t>可以提升或者储存数据，数据。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不能实现要求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不通过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40080">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在连接硬件时候</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Cantool </a:t>
                      </a:r>
                      <a:r>
                        <a:rPr lang="zh-CN" altLang="en-US" sz="1400" b="0">
                          <a:latin typeface="宋体" panose="02010600030101010101" pitchFamily="2" charset="-122"/>
                          <a:ea typeface="宋体" panose="02010600030101010101" pitchFamily="2" charset="-122"/>
                          <a:cs typeface="宋体" panose="02010600030101010101" pitchFamily="2" charset="-122"/>
                        </a:rPr>
                        <a:t>可以接收解析数据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可以实现</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0" name="表格 -1"/>
          <p:cNvGraphicFramePr/>
          <p:nvPr/>
        </p:nvGraphicFramePr>
        <p:xfrm>
          <a:off x="4732655" y="1992630"/>
          <a:ext cx="3747135" cy="1870710"/>
        </p:xfrm>
        <a:graphic>
          <a:graphicData uri="http://schemas.openxmlformats.org/drawingml/2006/table">
            <a:tbl>
              <a:tblPr firstRow="1" bandRow="1">
                <a:tableStyleId>{5940675A-B579-460E-94D1-54222C63F5DA}</a:tableStyleId>
              </a:tblPr>
              <a:tblGrid>
                <a:gridCol w="935990"/>
                <a:gridCol w="936625"/>
                <a:gridCol w="935990"/>
                <a:gridCol w="938530"/>
              </a:tblGrid>
              <a:tr h="267335">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测试内容</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基本要求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8705">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笔记本</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能够在主流</a:t>
                      </a:r>
                      <a:r>
                        <a:rPr lang="en-US" altLang="zh-CN" sz="1400" b="0">
                          <a:latin typeface="宋体" panose="02010600030101010101" pitchFamily="2" charset="-122"/>
                          <a:ea typeface="宋体" panose="02010600030101010101" pitchFamily="2" charset="-122"/>
                          <a:cs typeface="宋体" panose="02010600030101010101" pitchFamily="2" charset="-122"/>
                        </a:rPr>
                        <a:t>window</a:t>
                      </a:r>
                      <a:r>
                        <a:rPr lang="zh-CN" altLang="en-US" sz="1400" b="0">
                          <a:latin typeface="宋体" panose="02010600030101010101" pitchFamily="2" charset="-122"/>
                          <a:ea typeface="宋体" panose="02010600030101010101" pitchFamily="2" charset="-122"/>
                          <a:cs typeface="宋体" panose="02010600030101010101" pitchFamily="2" charset="-122"/>
                        </a:rPr>
                        <a:t>版本上运行</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可以自</a:t>
                      </a:r>
                      <a:r>
                        <a:rPr lang="en-US" altLang="zh-CN" sz="1400" b="0">
                          <a:latin typeface="宋体" panose="02010600030101010101" pitchFamily="2" charset="-122"/>
                          <a:ea typeface="宋体" panose="02010600030101010101" pitchFamily="2" charset="-122"/>
                          <a:cs typeface="宋体" panose="02010600030101010101" pitchFamily="2" charset="-122"/>
                        </a:rPr>
                        <a:t>window7,8,10;</a:t>
                      </a:r>
                      <a:r>
                        <a:rPr lang="zh-CN" altLang="en-US" sz="1400" b="0">
                          <a:latin typeface="宋体" panose="02010600030101010101" pitchFamily="2" charset="-122"/>
                          <a:ea typeface="宋体" panose="02010600030101010101" pitchFamily="2" charset="-122"/>
                          <a:cs typeface="宋体" panose="02010600030101010101" pitchFamily="2" charset="-122"/>
                        </a:rPr>
                        <a:t>版本上运行</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 name="文本框 7"/>
          <p:cNvSpPr txBox="1"/>
          <p:nvPr/>
        </p:nvSpPr>
        <p:spPr>
          <a:xfrm>
            <a:off x="1004253" y="5433060"/>
            <a:ext cx="5080000" cy="252730"/>
          </a:xfrm>
          <a:prstGeom prst="rect">
            <a:avLst/>
          </a:prstGeom>
          <a:noFill/>
          <a:ln w="9525">
            <a:noFill/>
          </a:ln>
        </p:spPr>
        <p:txBody>
          <a:bodyPr>
            <a:spAutoFit/>
          </a:bodyPr>
          <a:p>
            <a:pPr indent="0"/>
            <a:r>
              <a:rPr lang="en-US" altLang="zh-CN" sz="1050" b="0">
                <a:latin typeface="宋体" panose="02010600030101010101" pitchFamily="2" charset="-122"/>
                <a:ea typeface="宋体" panose="02010600030101010101" pitchFamily="2" charset="-122"/>
                <a:cs typeface="宋体" panose="02010600030101010101" pitchFamily="2" charset="-122"/>
              </a:rPr>
              <a:t> </a:t>
            </a:r>
            <a:endParaRPr lang="zh-CN" altLang="en-US"/>
          </a:p>
        </p:txBody>
      </p:sp>
      <p:graphicFrame>
        <p:nvGraphicFramePr>
          <p:cNvPr id="9" name="表格 8"/>
          <p:cNvGraphicFramePr/>
          <p:nvPr/>
        </p:nvGraphicFramePr>
        <p:xfrm>
          <a:off x="1656715" y="4436745"/>
          <a:ext cx="5610225" cy="2025015"/>
        </p:xfrm>
        <a:graphic>
          <a:graphicData uri="http://schemas.openxmlformats.org/drawingml/2006/table">
            <a:tbl>
              <a:tblPr firstRow="1" bandRow="1">
                <a:tableStyleId>{5940675A-B579-460E-94D1-54222C63F5DA}</a:tableStyleId>
              </a:tblPr>
              <a:tblGrid>
                <a:gridCol w="1402080"/>
                <a:gridCol w="1402080"/>
                <a:gridCol w="1402080"/>
                <a:gridCol w="1403985"/>
              </a:tblGrid>
              <a:tr h="224790">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测试内容</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基本要求</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测试情况</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测试通过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0430">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发送数据测试</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流畅发送数据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可以智能发送数据，手动发送收据，倒入文件发送数据</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9580">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接收数据测试</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正常接收数据并解析</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可以接收数据并解析</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0215">
                <a:tc>
                  <a:txBody>
                    <a:bodyPr/>
                    <a:p>
                      <a:pPr indent="0">
                        <a:buNone/>
                      </a:pPr>
                      <a:r>
                        <a:rPr lang="en-US" altLang="zh-CN" sz="1400" b="0">
                          <a:latin typeface="宋体" panose="02010600030101010101" pitchFamily="2" charset="-122"/>
                          <a:ea typeface="宋体" panose="02010600030101010101" pitchFamily="2" charset="-122"/>
                          <a:cs typeface="宋体" panose="02010600030101010101" pitchFamily="2" charset="-122"/>
                        </a:rPr>
                        <a:t> </a:t>
                      </a:r>
                      <a:r>
                        <a:rPr lang="zh-CN" altLang="en-US" sz="1400" b="0">
                          <a:latin typeface="宋体" panose="02010600030101010101" pitchFamily="2" charset="-122"/>
                          <a:ea typeface="宋体" panose="02010600030101010101" pitchFamily="2" charset="-122"/>
                          <a:cs typeface="宋体" panose="02010600030101010101" pitchFamily="2" charset="-122"/>
                        </a:rPr>
                        <a:t>界面</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易于用户理解，符合审美</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界面可读性高，界面简洁</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400" b="0">
                          <a:latin typeface="宋体" panose="02010600030101010101" pitchFamily="2" charset="-122"/>
                          <a:ea typeface="宋体" panose="02010600030101010101" pitchFamily="2" charset="-122"/>
                          <a:cs typeface="宋体" panose="02010600030101010101" pitchFamily="2" charset="-122"/>
                        </a:rPr>
                        <a:t>通过</a:t>
                      </a:r>
                      <a:endParaRPr lang="zh-CN" altLang="en-US" sz="1400" b="0">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0" name="图片 1"/>
          <p:cNvPicPr>
            <a:picLocks noChangeAspect="1"/>
          </p:cNvPicPr>
          <p:nvPr/>
        </p:nvPicPr>
        <p:blipFill>
          <a:blip r:embed="rId1"/>
          <a:stretch>
            <a:fillRect/>
          </a:stretch>
        </p:blipFill>
        <p:spPr>
          <a:xfrm>
            <a:off x="829945" y="1417955"/>
            <a:ext cx="2310130" cy="3018790"/>
          </a:xfrm>
          <a:prstGeom prst="rect">
            <a:avLst/>
          </a:prstGeom>
        </p:spPr>
      </p:pic>
      <p:pic>
        <p:nvPicPr>
          <p:cNvPr id="11" name="图片 4"/>
          <p:cNvPicPr>
            <a:picLocks noChangeAspect="1"/>
          </p:cNvPicPr>
          <p:nvPr/>
        </p:nvPicPr>
        <p:blipFill>
          <a:blip r:embed="rId2"/>
          <a:stretch>
            <a:fillRect/>
          </a:stretch>
        </p:blipFill>
        <p:spPr>
          <a:xfrm>
            <a:off x="2335848" y="2291080"/>
            <a:ext cx="2253615" cy="2466340"/>
          </a:xfrm>
          <a:prstGeom prst="rect">
            <a:avLst/>
          </a:prstGeom>
        </p:spPr>
      </p:pic>
      <p:pic>
        <p:nvPicPr>
          <p:cNvPr id="12" name="图片 7"/>
          <p:cNvPicPr>
            <a:picLocks noChangeAspect="1"/>
          </p:cNvPicPr>
          <p:nvPr/>
        </p:nvPicPr>
        <p:blipFill>
          <a:blip r:embed="rId3"/>
          <a:stretch>
            <a:fillRect/>
          </a:stretch>
        </p:blipFill>
        <p:spPr>
          <a:xfrm>
            <a:off x="3140075" y="3742690"/>
            <a:ext cx="4314190" cy="1818640"/>
          </a:xfrm>
          <a:prstGeom prst="rect">
            <a:avLst/>
          </a:prstGeom>
        </p:spPr>
      </p:pic>
      <p:pic>
        <p:nvPicPr>
          <p:cNvPr id="13" name="图片 8"/>
          <p:cNvPicPr>
            <a:picLocks noChangeAspect="1"/>
          </p:cNvPicPr>
          <p:nvPr/>
        </p:nvPicPr>
        <p:blipFill>
          <a:blip r:embed="rId4"/>
          <a:stretch>
            <a:fillRect/>
          </a:stretch>
        </p:blipFill>
        <p:spPr>
          <a:xfrm>
            <a:off x="1570990" y="1524000"/>
            <a:ext cx="5452110" cy="3554730"/>
          </a:xfrm>
          <a:prstGeom prst="rect">
            <a:avLst/>
          </a:prstGeom>
        </p:spPr>
      </p:pic>
      <p:pic>
        <p:nvPicPr>
          <p:cNvPr id="14"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706370" y="1581785"/>
            <a:ext cx="3731260" cy="3694430"/>
          </a:xfrm>
          <a:prstGeom prst="rect">
            <a:avLst/>
          </a:prstGeom>
          <a:noFill/>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amond(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6"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kern="0" dirty="0" err="1" smtClean="0">
                <a:sym typeface="+mn-ea"/>
              </a:rPr>
              <a:t>Github</a:t>
            </a:r>
            <a:r>
              <a:rPr lang="zh-CN" altLang="en-US" kern="0" dirty="0" smtClean="0">
                <a:sym typeface="+mn-ea"/>
              </a:rPr>
              <a:t>完成情况截图</a:t>
            </a:r>
            <a:endParaRPr lang="zh-CN" altLang="en-US" kern="0" dirty="0"/>
          </a:p>
        </p:txBody>
      </p:sp>
      <p:pic>
        <p:nvPicPr>
          <p:cNvPr id="7" name="图片 6"/>
          <p:cNvPicPr>
            <a:picLocks noChangeAspect="1"/>
          </p:cNvPicPr>
          <p:nvPr/>
        </p:nvPicPr>
        <p:blipFill>
          <a:blip r:embed="rId1"/>
          <a:stretch>
            <a:fillRect/>
          </a:stretch>
        </p:blipFill>
        <p:spPr>
          <a:xfrm>
            <a:off x="0" y="1124744"/>
            <a:ext cx="4908005" cy="3852468"/>
          </a:xfrm>
          <a:prstGeom prst="rect">
            <a:avLst/>
          </a:prstGeom>
        </p:spPr>
      </p:pic>
      <p:pic>
        <p:nvPicPr>
          <p:cNvPr id="8" name="图片 7"/>
          <p:cNvPicPr>
            <a:picLocks noChangeAspect="1"/>
          </p:cNvPicPr>
          <p:nvPr/>
        </p:nvPicPr>
        <p:blipFill>
          <a:blip r:embed="rId2"/>
          <a:stretch>
            <a:fillRect/>
          </a:stretch>
        </p:blipFill>
        <p:spPr>
          <a:xfrm>
            <a:off x="2057400" y="1916832"/>
            <a:ext cx="5435600" cy="3548544"/>
          </a:xfrm>
          <a:prstGeom prst="rect">
            <a:avLst/>
          </a:prstGeom>
        </p:spPr>
      </p:pic>
      <p:pic>
        <p:nvPicPr>
          <p:cNvPr id="9" name="图片 8"/>
          <p:cNvPicPr>
            <a:picLocks noChangeAspect="1"/>
          </p:cNvPicPr>
          <p:nvPr/>
        </p:nvPicPr>
        <p:blipFill>
          <a:blip r:embed="rId3"/>
          <a:stretch>
            <a:fillRect/>
          </a:stretch>
        </p:blipFill>
        <p:spPr>
          <a:xfrm>
            <a:off x="4283968" y="2492896"/>
            <a:ext cx="4248696" cy="389056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err="1">
                <a:sym typeface="+mn-ea"/>
              </a:rPr>
              <a:t>Github</a:t>
            </a:r>
            <a:r>
              <a:rPr lang="zh-CN" altLang="en-US" dirty="0">
                <a:sym typeface="+mn-ea"/>
              </a:rPr>
              <a:t>小组贡献图</a:t>
            </a:r>
            <a:endParaRPr lang="zh-CN" altLang="en-US"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pic>
        <p:nvPicPr>
          <p:cNvPr id="3" name="内容占位符 2"/>
          <p:cNvPicPr>
            <a:picLocks noChangeAspect="1"/>
          </p:cNvPicPr>
          <p:nvPr>
            <p:ph idx="1"/>
          </p:nvPr>
        </p:nvPicPr>
        <p:blipFill>
          <a:blip r:embed="rId1"/>
          <a:stretch>
            <a:fillRect/>
          </a:stretch>
        </p:blipFill>
        <p:spPr>
          <a:xfrm>
            <a:off x="991870" y="1186180"/>
            <a:ext cx="7157720" cy="5271135"/>
          </a:xfrm>
          <a:prstGeom prst="rect">
            <a:avLst/>
          </a:prstGeom>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总结</a:t>
            </a:r>
            <a:endParaRPr lang="zh-CN" altLang="en-US"/>
          </a:p>
        </p:txBody>
      </p:sp>
      <p:sp>
        <p:nvSpPr>
          <p:cNvPr id="6" name="内容占位符 5"/>
          <p:cNvSpPr>
            <a:spLocks noGrp="1"/>
          </p:cNvSpPr>
          <p:nvPr>
            <p:ph idx="1"/>
          </p:nvPr>
        </p:nvSpPr>
        <p:spPr>
          <a:xfrm>
            <a:off x="680085" y="2575560"/>
            <a:ext cx="7805420" cy="2670810"/>
          </a:xfrm>
        </p:spPr>
        <p:txBody>
          <a:bodyPr/>
          <a:lstStyle/>
          <a:p>
            <a:pPr algn="l"/>
            <a:r>
              <a:rPr lang="zh-CN" altLang="en-US" sz="2800" dirty="0" smtClean="0"/>
              <a:t>通过现代软件这门课让我们真正认识到一个项目的完成需要团结的协调合作，需要经常性的集体讨论和想法探讨，互为补充才能设计和开发好更好的产品，同时跟其他团队的交流也使得项目的完成效率更高。</a:t>
            </a:r>
            <a:endParaRPr lang="zh-CN" altLang="en-US" sz="2800"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90575" y="3074035"/>
            <a:ext cx="7772400" cy="1470025"/>
          </a:xfrm>
        </p:spPr>
        <p:txBody>
          <a:bodyPr/>
          <a:lstStyle/>
          <a:p>
            <a:r>
              <a:rPr lang="zh-CN" altLang="en-US"/>
              <a:t>谢谢！</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a:t>Outline</a:t>
            </a:r>
            <a:endParaRPr lang="en-US" altLang="zh-CN"/>
          </a:p>
        </p:txBody>
      </p:sp>
      <p:sp>
        <p:nvSpPr>
          <p:cNvPr id="8" name="内容占位符 7"/>
          <p:cNvSpPr>
            <a:spLocks noGrp="1"/>
          </p:cNvSpPr>
          <p:nvPr>
            <p:ph idx="1"/>
          </p:nvPr>
        </p:nvSpPr>
        <p:spPr/>
        <p:txBody>
          <a:bodyPr/>
          <a:lstStyle/>
          <a:p>
            <a:r>
              <a:rPr lang="zh-CN" altLang="en-US" dirty="0"/>
              <a:t>小组分工图</a:t>
            </a:r>
            <a:endParaRPr lang="zh-CN" altLang="en-US" dirty="0"/>
          </a:p>
          <a:p>
            <a:r>
              <a:rPr lang="en-US" altLang="zh-CN" dirty="0" err="1" smtClean="0">
                <a:sym typeface="+mn-ea"/>
              </a:rPr>
              <a:t>CanTool</a:t>
            </a:r>
            <a:r>
              <a:rPr lang="en-US" altLang="zh-CN" dirty="0" smtClean="0">
                <a:sym typeface="+mn-ea"/>
              </a:rPr>
              <a:t> </a:t>
            </a:r>
            <a:r>
              <a:rPr lang="en-US" altLang="zh-CN" dirty="0">
                <a:sym typeface="+mn-ea"/>
              </a:rPr>
              <a:t>APP</a:t>
            </a:r>
            <a:r>
              <a:rPr lang="zh-CN" altLang="en-US" dirty="0">
                <a:sym typeface="+mn-ea"/>
              </a:rPr>
              <a:t>功能需求</a:t>
            </a:r>
            <a:endParaRPr lang="zh-CN" altLang="en-US" dirty="0">
              <a:sym typeface="+mn-ea"/>
            </a:endParaRPr>
          </a:p>
          <a:p>
            <a:r>
              <a:rPr lang="zh-CN" altLang="en-US" dirty="0"/>
              <a:t>系统配置和</a:t>
            </a:r>
            <a:r>
              <a:rPr lang="zh-CN" altLang="en-US" dirty="0" smtClean="0"/>
              <a:t>安装</a:t>
            </a:r>
            <a:endParaRPr lang="zh-CN" altLang="en-US" dirty="0"/>
          </a:p>
          <a:p>
            <a:r>
              <a:rPr lang="en-US" altLang="zh-CN" dirty="0" err="1"/>
              <a:t>CanTool</a:t>
            </a:r>
            <a:r>
              <a:rPr lang="zh-CN" altLang="en-US" dirty="0"/>
              <a:t>设计说明图解</a:t>
            </a:r>
            <a:endParaRPr lang="zh-CN" altLang="en-US" dirty="0"/>
          </a:p>
          <a:p>
            <a:r>
              <a:rPr lang="zh-CN" altLang="en-US" dirty="0" smtClean="0">
                <a:sym typeface="+mn-ea"/>
              </a:rPr>
              <a:t>CanToolAPP</a:t>
            </a:r>
            <a:r>
              <a:rPr lang="zh-CN" altLang="en-US" dirty="0">
                <a:sym typeface="+mn-ea"/>
              </a:rPr>
              <a:t>_成果</a:t>
            </a:r>
            <a:r>
              <a:rPr lang="zh-CN" altLang="en-US" dirty="0" smtClean="0">
                <a:sym typeface="+mn-ea"/>
              </a:rPr>
              <a:t>展示</a:t>
            </a:r>
            <a:endParaRPr lang="zh-CN" altLang="en-US" dirty="0" smtClean="0">
              <a:sym typeface="+mn-ea"/>
            </a:endParaRPr>
          </a:p>
          <a:p>
            <a:r>
              <a:rPr lang="zh-CN" altLang="en-US" dirty="0" smtClean="0">
                <a:sym typeface="+mn-ea"/>
              </a:rPr>
              <a:t>测试内容情况</a:t>
            </a:r>
            <a:endParaRPr lang="zh-CN" altLang="en-US" dirty="0" smtClean="0">
              <a:sym typeface="+mn-ea"/>
            </a:endParaRPr>
          </a:p>
          <a:p>
            <a:r>
              <a:rPr lang="en-US" altLang="zh-CN" dirty="0" err="1" smtClean="0">
                <a:sym typeface="+mn-ea"/>
              </a:rPr>
              <a:t>Github</a:t>
            </a:r>
            <a:r>
              <a:rPr lang="zh-CN" altLang="en-US" dirty="0" smtClean="0">
                <a:sym typeface="+mn-ea"/>
              </a:rPr>
              <a:t>截图</a:t>
            </a:r>
            <a:endParaRPr lang="en-US" altLang="zh-CN" dirty="0" smtClean="0">
              <a:sym typeface="+mn-ea"/>
            </a:endParaRPr>
          </a:p>
          <a:p>
            <a:r>
              <a:rPr lang="zh-CN" altLang="en-US" dirty="0" smtClean="0">
                <a:sym typeface="+mn-ea"/>
              </a:rPr>
              <a:t>总结</a:t>
            </a:r>
            <a:endParaRPr lang="zh-CN" altLang="en-US" dirty="0">
              <a:sym typeface="+mn-ea"/>
            </a:endParaRPr>
          </a:p>
          <a:p>
            <a:endParaRPr lang="zh-CN" altLang="en-US" dirty="0">
              <a:sym typeface="+mn-ea"/>
            </a:endParaRPr>
          </a:p>
          <a:p>
            <a:endParaRPr lang="zh-CN" altLang="en-US" dirty="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sym typeface="+mn-ea"/>
              </a:rPr>
              <a:t>小组分工图</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7" name="内容占位符 6"/>
          <p:cNvGraphicFramePr>
            <a:graphicFrameLocks noGrp="1" noChangeAspect="1"/>
          </p:cNvGraphicFramePr>
          <p:nvPr>
            <p:ph idx="1"/>
          </p:nvPr>
        </p:nvGraphicFramePr>
        <p:xfrm>
          <a:off x="1567815" y="981710"/>
          <a:ext cx="6008370" cy="5761990"/>
        </p:xfrm>
        <a:graphic>
          <a:graphicData uri="http://schemas.openxmlformats.org/presentationml/2006/ole">
            <mc:AlternateContent xmlns:mc="http://schemas.openxmlformats.org/markup-compatibility/2006">
              <mc:Choice xmlns:v="urn:schemas-microsoft-com:vml" Requires="v">
                <p:oleObj spid="_x0000_s1035" name="" r:id="rId1" imgW="10768965" imgH="10673080" progId="Visio.Drawing.15">
                  <p:embed/>
                </p:oleObj>
              </mc:Choice>
              <mc:Fallback>
                <p:oleObj name="" r:id="rId1" imgW="10768965" imgH="10673080" progId="Visio.Drawing.15">
                  <p:embed/>
                  <p:pic>
                    <p:nvPicPr>
                      <p:cNvPr id="0" name="图片 7"/>
                      <p:cNvPicPr/>
                      <p:nvPr/>
                    </p:nvPicPr>
                    <p:blipFill>
                      <a:blip r:embed="rId2"/>
                      <a:stretch>
                        <a:fillRect/>
                      </a:stretch>
                    </p:blipFill>
                    <p:spPr>
                      <a:xfrm>
                        <a:off x="1567815" y="981710"/>
                        <a:ext cx="6008370" cy="5761990"/>
                      </a:xfrm>
                      <a:prstGeom prst="rect">
                        <a:avLst/>
                      </a:prstGeom>
                    </p:spPr>
                  </p:pic>
                </p:oleObj>
              </mc:Fallback>
            </mc:AlternateContent>
          </a:graphicData>
        </a:graphic>
      </p:graphicFrame>
      <p:pic>
        <p:nvPicPr>
          <p:cNvPr id="3" name="图片 2" descr="微信图片_20171029192502"/>
          <p:cNvPicPr>
            <a:picLocks noChangeAspect="1"/>
          </p:cNvPicPr>
          <p:nvPr/>
        </p:nvPicPr>
        <p:blipFill>
          <a:blip r:embed="rId3">
            <a:extLst>
              <a:ext uri="{BEBA8EAE-BF5A-486C-A8C5-ECC9F3942E4B}">
                <a14:imgProps xmlns:a14="http://schemas.microsoft.com/office/drawing/2010/main">
                  <a14:imgLayer r:embed="rId4"/>
                </a14:imgProps>
              </a:ext>
            </a:extLst>
          </a:blip>
          <a:srcRect/>
          <a:stretch>
            <a:fillRect/>
          </a:stretch>
        </p:blipFill>
        <p:spPr>
          <a:xfrm>
            <a:off x="457835" y="1417955"/>
            <a:ext cx="1511935" cy="2018665"/>
          </a:xfrm>
          <a:prstGeom prst="rect">
            <a:avLst/>
          </a:prstGeom>
        </p:spPr>
      </p:pic>
      <p:pic>
        <p:nvPicPr>
          <p:cNvPr id="6" name="图片 5" descr="微信图片_20171029192511"/>
          <p:cNvPicPr>
            <a:picLocks noChangeAspect="1"/>
          </p:cNvPicPr>
          <p:nvPr/>
        </p:nvPicPr>
        <p:blipFill>
          <a:blip r:embed="rId5">
            <a:extLst>
              <a:ext uri="{BEBA8EAE-BF5A-486C-A8C5-ECC9F3942E4B}">
                <a14:imgProps xmlns:a14="http://schemas.microsoft.com/office/drawing/2010/main">
                  <a14:imgLayer r:embed="rId6"/>
                </a14:imgProps>
              </a:ext>
            </a:extLst>
          </a:blip>
          <a:srcRect/>
          <a:stretch>
            <a:fillRect/>
          </a:stretch>
        </p:blipFill>
        <p:spPr>
          <a:xfrm>
            <a:off x="6898640" y="1170940"/>
            <a:ext cx="2051685" cy="1691640"/>
          </a:xfrm>
          <a:prstGeom prst="rect">
            <a:avLst/>
          </a:prstGeom>
        </p:spPr>
      </p:pic>
      <p:pic>
        <p:nvPicPr>
          <p:cNvPr id="9" name="图片 8" descr="微信图片_20171029192517"/>
          <p:cNvPicPr>
            <a:picLocks noChangeAspect="1"/>
          </p:cNvPicPr>
          <p:nvPr/>
        </p:nvPicPr>
        <p:blipFill>
          <a:blip r:embed="rId7">
            <a:extLst>
              <a:ext uri="{BEBA8EAE-BF5A-486C-A8C5-ECC9F3942E4B}">
                <a14:imgProps xmlns:a14="http://schemas.microsoft.com/office/drawing/2010/main">
                  <a14:imgLayer r:embed="rId8"/>
                </a14:imgProps>
              </a:ext>
            </a:extLst>
          </a:blip>
          <a:srcRect/>
          <a:stretch>
            <a:fillRect/>
          </a:stretch>
        </p:blipFill>
        <p:spPr>
          <a:xfrm>
            <a:off x="6898640" y="4836795"/>
            <a:ext cx="2009775" cy="1508125"/>
          </a:xfrm>
          <a:prstGeom prst="rect">
            <a:avLst/>
          </a:prstGeom>
        </p:spPr>
      </p:pic>
      <p:pic>
        <p:nvPicPr>
          <p:cNvPr id="10" name="图片 9" descr="微信图片_20171029192522"/>
          <p:cNvPicPr>
            <a:picLocks noChangeAspect="1"/>
          </p:cNvPicPr>
          <p:nvPr/>
        </p:nvPicPr>
        <p:blipFill>
          <a:blip r:embed="rId9">
            <a:extLst>
              <a:ext uri="{BEBA8EAE-BF5A-486C-A8C5-ECC9F3942E4B}">
                <a14:imgProps xmlns:a14="http://schemas.microsoft.com/office/drawing/2010/main">
                  <a14:imgLayer r:embed="rId10"/>
                </a14:imgProps>
              </a:ext>
            </a:extLst>
          </a:blip>
          <a:srcRect/>
          <a:stretch>
            <a:fillRect/>
          </a:stretch>
        </p:blipFill>
        <p:spPr>
          <a:xfrm>
            <a:off x="100965" y="4732020"/>
            <a:ext cx="2035175" cy="1527175"/>
          </a:xfrm>
          <a:prstGeom prst="rect">
            <a:avLst/>
          </a:prstGeom>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sym typeface="+mn-ea"/>
              </a:rPr>
              <a:t>CanTool APP</a:t>
            </a:r>
            <a:r>
              <a:rPr lang="zh-CN" altLang="en-US">
                <a:sym typeface="+mn-ea"/>
              </a:rPr>
              <a:t>功能需求</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3" name="内容占位符 2"/>
          <p:cNvGraphicFramePr>
            <a:graphicFrameLocks noGrp="1" noChangeAspect="1"/>
          </p:cNvGraphicFramePr>
          <p:nvPr>
            <p:ph idx="1"/>
          </p:nvPr>
        </p:nvGraphicFramePr>
        <p:xfrm>
          <a:off x="542925" y="1150620"/>
          <a:ext cx="7732395" cy="5352415"/>
        </p:xfrm>
        <a:graphic>
          <a:graphicData uri="http://schemas.openxmlformats.org/presentationml/2006/ole">
            <mc:AlternateContent xmlns:mc="http://schemas.openxmlformats.org/markup-compatibility/2006">
              <mc:Choice xmlns:v="urn:schemas-microsoft-com:vml" Requires="v">
                <p:oleObj spid="_x0000_s3083" name="" r:id="rId1" imgW="15871190" imgH="11781790" progId="Visio.Drawing.15">
                  <p:embed/>
                </p:oleObj>
              </mc:Choice>
              <mc:Fallback>
                <p:oleObj name="" r:id="rId1" imgW="15871190" imgH="11781790" progId="Visio.Drawing.15">
                  <p:embed/>
                  <p:pic>
                    <p:nvPicPr>
                      <p:cNvPr id="0" name="图片 5"/>
                      <p:cNvPicPr/>
                      <p:nvPr/>
                    </p:nvPicPr>
                    <p:blipFill>
                      <a:blip r:embed="rId2"/>
                      <a:stretch>
                        <a:fillRect/>
                      </a:stretch>
                    </p:blipFill>
                    <p:spPr>
                      <a:xfrm>
                        <a:off x="542925" y="1150620"/>
                        <a:ext cx="7732395" cy="5352415"/>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sym typeface="+mn-ea"/>
              </a:rPr>
              <a:t>CanTool</a:t>
            </a:r>
            <a:r>
              <a:rPr lang="zh-CN" altLang="en-US">
                <a:sym typeface="+mn-ea"/>
              </a:rPr>
              <a:t>设计说明图解</a:t>
            </a:r>
            <a:endParaRPr lang="zh-CN" altLang="en-US"/>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graphicFrame>
        <p:nvGraphicFramePr>
          <p:cNvPr id="12" name="内容占位符 11"/>
          <p:cNvGraphicFramePr>
            <a:graphicFrameLocks noGrp="1" noChangeAspect="1"/>
          </p:cNvGraphicFramePr>
          <p:nvPr>
            <p:ph idx="1"/>
          </p:nvPr>
        </p:nvGraphicFramePr>
        <p:xfrm>
          <a:off x="766763" y="1112838"/>
          <a:ext cx="8078787" cy="5327650"/>
        </p:xfrm>
        <a:graphic>
          <a:graphicData uri="http://schemas.openxmlformats.org/presentationml/2006/ole">
            <mc:AlternateContent xmlns:mc="http://schemas.openxmlformats.org/markup-compatibility/2006">
              <mc:Choice xmlns:v="urn:schemas-microsoft-com:vml" Requires="v">
                <p:oleObj spid="_x0000_s2059" name="Visio" r:id="rId1" imgW="27089100" imgH="17868900" progId="Visio.Drawing.15">
                  <p:embed/>
                </p:oleObj>
              </mc:Choice>
              <mc:Fallback>
                <p:oleObj name="Visio" r:id="rId1" imgW="27089100" imgH="17868900" progId="Visio.Drawing.15">
                  <p:embed/>
                  <p:pic>
                    <p:nvPicPr>
                      <p:cNvPr id="0" name="图片 12"/>
                      <p:cNvPicPr/>
                      <p:nvPr/>
                    </p:nvPicPr>
                    <p:blipFill>
                      <a:blip r:embed="rId2"/>
                      <a:stretch>
                        <a:fillRect/>
                      </a:stretch>
                    </p:blipFill>
                    <p:spPr>
                      <a:xfrm>
                        <a:off x="766763" y="1112838"/>
                        <a:ext cx="8078787" cy="5327650"/>
                      </a:xfrm>
                      <a:prstGeom prst="rect">
                        <a:avLst/>
                      </a:prstGeom>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系统配置和安装</a:t>
            </a:r>
            <a:endParaRPr lang="zh-CN" altLang="en-US"/>
          </a:p>
        </p:txBody>
      </p:sp>
      <p:sp>
        <p:nvSpPr>
          <p:cNvPr id="6" name="内容占位符 5"/>
          <p:cNvSpPr>
            <a:spLocks noGrp="1"/>
          </p:cNvSpPr>
          <p:nvPr>
            <p:ph idx="1"/>
          </p:nvPr>
        </p:nvSpPr>
        <p:spPr>
          <a:xfrm>
            <a:off x="371475" y="1417955"/>
            <a:ext cx="8315325" cy="4708525"/>
          </a:xfrm>
        </p:spPr>
        <p:txBody>
          <a:bodyPr/>
          <a:lstStyle/>
          <a:p>
            <a:r>
              <a:rPr lang="en-US" altLang="zh-CN" sz="1800"/>
              <a:t>1. </a:t>
            </a:r>
            <a:r>
              <a:rPr lang="zh-CN" altLang="en-US" sz="1800"/>
              <a:t>该应用程序是运行在Windows平台上的</a:t>
            </a:r>
            <a:endParaRPr lang="zh-CN" altLang="en-US" sz="1800"/>
          </a:p>
          <a:p>
            <a:r>
              <a:rPr lang="en-US" altLang="zh-CN" sz="1800"/>
              <a:t>2. </a:t>
            </a:r>
            <a:r>
              <a:rPr lang="zh-CN" altLang="en-US" sz="1800"/>
              <a:t>该程序同时需要Java JDK环境</a:t>
            </a:r>
            <a:endParaRPr lang="zh-CN" altLang="en-US" sz="1800"/>
          </a:p>
          <a:p>
            <a:r>
              <a:rPr lang="en-US" altLang="zh-CN" sz="1800"/>
              <a:t>3. </a:t>
            </a:r>
            <a:r>
              <a:rPr lang="zh-CN" altLang="en-US" sz="1800"/>
              <a:t>程序的使用需要RXTXcomm.jar包</a:t>
            </a:r>
            <a:r>
              <a:rPr lang="en-US" altLang="zh-CN" sz="1800"/>
              <a:t>,下载同时得到rxtxParallel.dll 和rxtxSerial.dll 这两个文件，将这两个文件复制C:\Windows\System32 目录下</a:t>
            </a:r>
            <a:endParaRPr lang="en-US" altLang="zh-CN" sz="1800"/>
          </a:p>
          <a:p>
            <a:r>
              <a:rPr lang="en-US" altLang="zh-CN" sz="1800"/>
              <a:t>4. 该程序在解析信号的过程需要相关的文件database.txt，默认与程序放在同一目录下</a:t>
            </a:r>
            <a:endParaRPr lang="en-US" altLang="zh-CN" sz="1800"/>
          </a:p>
          <a:p>
            <a:r>
              <a:rPr lang="en-US" altLang="zh-CN" sz="1800"/>
              <a:t>5. 该软件的.exe版本使用exe4j进行转码，双击安装包之后的第一次框是exe4j的内容，叉掉或点击确定都可以运行</a:t>
            </a:r>
            <a:endParaRPr lang="en-US" altLang="zh-CN" sz="1800"/>
          </a:p>
          <a:p>
            <a:r>
              <a:rPr lang="en-US" altLang="zh-CN" sz="1800"/>
              <a:t>6. 程序virtual Serial Port Driver 6.9模拟出两个端口通信，默认本程序端口COM3，对方端口COM2</a:t>
            </a:r>
            <a:endParaRPr lang="en-US" altLang="zh-CN" sz="1800"/>
          </a:p>
          <a:p>
            <a:r>
              <a:rPr lang="en-US" altLang="zh-CN" sz="1800"/>
              <a:t>7. 程序使用友善串口调试助手模拟对方端口，也是模拟CanTool装置</a:t>
            </a:r>
            <a:endParaRPr lang="en-US" altLang="zh-CN" sz="1800"/>
          </a:p>
          <a:p>
            <a:r>
              <a:rPr lang="en-US" altLang="zh-CN" sz="1800"/>
              <a:t>8. serial_port_utility_latest.exe是友善串口调试助手用来模拟Can装置</a:t>
            </a:r>
            <a:endParaRPr lang="en-US" altLang="zh-CN" sz="1800"/>
          </a:p>
          <a:p>
            <a:r>
              <a:rPr lang="en-US" altLang="zh-CN" sz="1800"/>
              <a:t>9.VSPD需要安装用来模拟端口，比如模拟COM2和COM3，开发的软件采用COM3，友善串口调试工具模拟Can装置进行数据传输</a:t>
            </a:r>
            <a:endParaRPr lang="en-US" altLang="zh-CN" sz="1800"/>
          </a:p>
          <a:p>
            <a:r>
              <a:rPr lang="en-US" altLang="zh-CN" sz="1800"/>
              <a:t>10. database.txt放在程序最顶层</a:t>
            </a:r>
            <a:endParaRPr lang="en-US" altLang="zh-CN" sz="1800"/>
          </a:p>
        </p:txBody>
      </p:sp>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5"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kern="0" dirty="0" smtClean="0"/>
              <a:t>CanToolAPP_成果展示</a:t>
            </a:r>
            <a:endParaRPr lang="zh-CN" altLang="en-US" kern="0" dirty="0"/>
          </a:p>
        </p:txBody>
      </p:sp>
      <p:pic>
        <p:nvPicPr>
          <p:cNvPr id="7" name="图片 6"/>
          <p:cNvPicPr>
            <a:picLocks noChangeAspect="1"/>
          </p:cNvPicPr>
          <p:nvPr/>
        </p:nvPicPr>
        <p:blipFill>
          <a:blip r:embed="rId1"/>
          <a:stretch>
            <a:fillRect/>
          </a:stretch>
        </p:blipFill>
        <p:spPr>
          <a:xfrm>
            <a:off x="107504" y="1223442"/>
            <a:ext cx="3888432" cy="2540024"/>
          </a:xfrm>
          <a:prstGeom prst="rect">
            <a:avLst/>
          </a:prstGeom>
        </p:spPr>
      </p:pic>
      <p:pic>
        <p:nvPicPr>
          <p:cNvPr id="4098" name="Picture 2" descr="http://images2017.cnblogs.com/blog/1237580/201710/1237580-20171026111046176-29461098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032103" cy="3448682"/>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3563888" y="2731379"/>
            <a:ext cx="5367236" cy="35466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BC73C47-CEA1-4499-BC57-369D77CE84B3}" type="slidenum">
              <a:rPr lang="zh-CN" altLang="en-US" smtClean="0"/>
            </a:fld>
            <a:endParaRPr lang="zh-CN" altLang="en-US"/>
          </a:p>
        </p:txBody>
      </p:sp>
      <p:sp>
        <p:nvSpPr>
          <p:cNvPr id="5" name="标题 4"/>
          <p:cNvSpPr txBox="1"/>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kern="0" dirty="0" smtClean="0"/>
              <a:t>CanToolAPP_成果展示</a:t>
            </a:r>
            <a:endParaRPr lang="zh-CN" altLang="en-US" kern="0" dirty="0"/>
          </a:p>
        </p:txBody>
      </p:sp>
      <p:pic>
        <p:nvPicPr>
          <p:cNvPr id="5122" name="Picture 2" descr="http://images2017.cnblogs.com/blog/1237580/201710/1237580-20171025190726644-2481155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665" y="1340768"/>
            <a:ext cx="4739283" cy="332238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images2017.cnblogs.com/blog/1237580/201710/1237580-20171026111752066-1088066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692326"/>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98323" y="5861594"/>
            <a:ext cx="7547354" cy="369332"/>
          </a:xfrm>
          <a:prstGeom prst="rect">
            <a:avLst/>
          </a:prstGeom>
        </p:spPr>
        <p:txBody>
          <a:bodyPr wrap="square">
            <a:spAutoFit/>
          </a:bodyPr>
          <a:lstStyle/>
          <a:p>
            <a:r>
              <a:rPr lang="zh-CN" altLang="en-US" dirty="0" smtClean="0"/>
              <a:t>软件使用流程：http</a:t>
            </a:r>
            <a:r>
              <a:rPr lang="zh-CN" altLang="en-US" dirty="0"/>
              <a:t>://www.cnblogs.com/chenhuangrong/p/7731700.html</a:t>
            </a:r>
            <a:endParaRPr lang="zh-CN" altLang="en-US" dirty="0"/>
          </a:p>
        </p:txBody>
      </p:sp>
      <p:pic>
        <p:nvPicPr>
          <p:cNvPr id="7" name="图片 6"/>
          <p:cNvPicPr>
            <a:picLocks noChangeAspect="1"/>
          </p:cNvPicPr>
          <p:nvPr/>
        </p:nvPicPr>
        <p:blipFill>
          <a:blip r:embed="rId3"/>
          <a:stretch>
            <a:fillRect/>
          </a:stretch>
        </p:blipFill>
        <p:spPr>
          <a:xfrm>
            <a:off x="3708400" y="2521671"/>
            <a:ext cx="4618087" cy="332039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6"/>
                                        </p:tgtEl>
                                        <p:attrNameLst>
                                          <p:attrName>style.visibility</p:attrName>
                                        </p:attrNameLst>
                                      </p:cBhvr>
                                      <p:to>
                                        <p:strVal val="visible"/>
                                      </p:to>
                                    </p:set>
                                    <p:animEffect transition="in" filter="fade">
                                      <p:cBhvr>
                                        <p:cTn id="14" dur="1000"/>
                                        <p:tgtEl>
                                          <p:spTgt spid="5126"/>
                                        </p:tgtEl>
                                      </p:cBhvr>
                                    </p:animEffect>
                                    <p:anim calcmode="lin" valueType="num">
                                      <p:cBhvr>
                                        <p:cTn id="15" dur="1000" fill="hold"/>
                                        <p:tgtEl>
                                          <p:spTgt spid="5126"/>
                                        </p:tgtEl>
                                        <p:attrNameLst>
                                          <p:attrName>ppt_x</p:attrName>
                                        </p:attrNameLst>
                                      </p:cBhvr>
                                      <p:tavLst>
                                        <p:tav tm="0">
                                          <p:val>
                                            <p:strVal val="#ppt_x"/>
                                          </p:val>
                                        </p:tav>
                                        <p:tav tm="100000">
                                          <p:val>
                                            <p:strVal val="#ppt_x"/>
                                          </p:val>
                                        </p:tav>
                                      </p:tavLst>
                                    </p:anim>
                                    <p:anim calcmode="lin" valueType="num">
                                      <p:cBhvr>
                                        <p:cTn id="16"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CanToolAPP_成果展示</a:t>
            </a:r>
            <a:endParaRPr lang="zh-CN" altLang="en-US" dirty="0"/>
          </a:p>
        </p:txBody>
      </p:sp>
      <p:pic>
        <p:nvPicPr>
          <p:cNvPr id="7" name="28a3077adcd57d97043ceca6f2405306">
            <a:hlinkClick r:id="" action="ppaction://media"/>
          </p:cNvPr>
          <p:cNvPicPr>
            <a:picLocks noGrp="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457200" y="1341755"/>
            <a:ext cx="8141335" cy="4897120"/>
          </a:xfrm>
          <a:prstGeom prst="rect">
            <a:avLst/>
          </a:prstGeom>
        </p:spPr>
      </p:pic>
      <p:sp>
        <p:nvSpPr>
          <p:cNvPr id="4" name="灯片编号占位符 3"/>
          <p:cNvSpPr>
            <a:spLocks noGrp="1"/>
          </p:cNvSpPr>
          <p:nvPr>
            <p:ph type="sldNum" sz="quarter" idx="12"/>
          </p:nvPr>
        </p:nvSpPr>
        <p:spPr/>
        <p:txBody>
          <a:bodyPr/>
          <a:lstStyle/>
          <a:p>
            <a:pPr>
              <a:defRPr/>
            </a:pPr>
            <a:fld id="{0BC73C47-CEA1-4499-BC57-369D77CE84B3}" type="slidenum">
              <a:rPr lang="zh-CN" altLang="en-US"/>
            </a:fld>
            <a:endParaRPr lang="zh-CN" altLang="en-US"/>
          </a:p>
        </p:txBody>
      </p:sp>
    </p:spTree>
  </p:cSld>
  <p:clrMapOvr>
    <a:masterClrMapping/>
  </p:clrMapOvr>
  <p:transition>
    <p:random/>
  </p:transition>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0" fontAlgn="base" latinLnBrk="0" hangingPunct="0">
          <a:spcBef>
            <a:spcPct val="0"/>
          </a:spcBef>
          <a:spcAft>
            <a:spcPct val="0"/>
          </a:spcAft>
          <a:buClrTx/>
          <a:buSzTx/>
          <a:buFontTx/>
          <a:buNone/>
          <a:defRPr kumimoji="0"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1417</Words>
  <Application>WPS 演示</Application>
  <PresentationFormat>全屏显示(4:3)</PresentationFormat>
  <Paragraphs>250</Paragraphs>
  <Slides>15</Slides>
  <Notes>0</Notes>
  <HiddenSlides>0</HiddenSlides>
  <MMClips>1</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3</vt:i4>
      </vt:variant>
      <vt:variant>
        <vt:lpstr>幻灯片标题</vt:lpstr>
      </vt:variant>
      <vt:variant>
        <vt:i4>15</vt:i4>
      </vt:variant>
    </vt:vector>
  </HeadingPairs>
  <TitlesOfParts>
    <vt:vector size="25" baseType="lpstr">
      <vt:lpstr>Arial</vt:lpstr>
      <vt:lpstr>宋体</vt:lpstr>
      <vt:lpstr>Wingdings</vt:lpstr>
      <vt:lpstr>微软雅黑</vt:lpstr>
      <vt:lpstr>Arial Unicode MS</vt:lpstr>
      <vt:lpstr>Calibri</vt:lpstr>
      <vt:lpstr>默认设计模板</vt:lpstr>
      <vt:lpstr>Visio.Drawing.15</vt:lpstr>
      <vt:lpstr>Visio.Drawing.15</vt:lpstr>
      <vt:lpstr>Visio.Drawing.15</vt:lpstr>
      <vt:lpstr>Windows APP开发</vt:lpstr>
      <vt:lpstr>Outline</vt:lpstr>
      <vt:lpstr>小组分工图</vt:lpstr>
      <vt:lpstr>CanTool APP功能需求</vt:lpstr>
      <vt:lpstr>CanTool设计说明图解</vt:lpstr>
      <vt:lpstr>系统配置和安装</vt:lpstr>
      <vt:lpstr>PowerPoint 演示文稿</vt:lpstr>
      <vt:lpstr>PowerPoint 演示文稿</vt:lpstr>
      <vt:lpstr>CanToolAPP_成果展示</vt:lpstr>
      <vt:lpstr>测试内容情况</vt:lpstr>
      <vt:lpstr>PowerPoint 演示文稿</vt:lpstr>
      <vt:lpstr>PowerPoint 演示文稿</vt:lpstr>
      <vt:lpstr>Github小组贡献图</vt:lpstr>
      <vt:lpstr>总结</vt:lpstr>
      <vt:lpstr>谢谢！</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Zhe</dc:creator>
  <cp:lastModifiedBy>59133</cp:lastModifiedBy>
  <cp:revision>1958</cp:revision>
  <dcterms:created xsi:type="dcterms:W3CDTF">2007-12-12T02:12:00Z</dcterms:created>
  <dcterms:modified xsi:type="dcterms:W3CDTF">2017-10-30T03:11:41Z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
    <vt:lpwstr>20130509GroupReport-HuangDian</vt:lpwstr>
  </property>
  <property fmtid="{D5CDD505-2E9C-101B-9397-08002B2CF9AE}" pid="3" name="SlideDescription">
    <vt:lpwstr/>
  </property>
  <property fmtid="{D5CDD505-2E9C-101B-9397-08002B2CF9AE}" pid="4" name="KSOProductBuildVer">
    <vt:lpwstr>2052-10.1.0.6876</vt:lpwstr>
  </property>
</Properties>
</file>